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991f4092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991f4092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991f4092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991f4092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991f4092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991f4092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991f4092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991f4092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991f4092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991f4092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991f4092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991f4092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991f4092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991f4092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991f4092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991f4092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991f4092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991f4092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991f4092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991f4092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91f409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991f409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991f4092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991f4092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991f4092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991f4092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991f4092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991f4092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991f4092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991f4092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991f409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991f4092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991f4092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991f4092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991f409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991f4092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991f4092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991f4092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91f409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91f409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991f4092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991f4092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CE5C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000">
        <p15:prstTrans prst="pageCurlDouble"/>
      </p:transition>
    </mc:Choice>
    <mc:Fallback xmlns="">
      <p:transition spd="slow" advTm="9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3.mp4"/><Relationship Id="rId7" Type="http://schemas.openxmlformats.org/officeDocument/2006/relationships/image" Target="../media/image2.png"/><Relationship Id="rId2" Type="http://schemas.microsoft.com/office/2007/relationships/media" Target="../media/media13.mp4"/><Relationship Id="rId1" Type="http://schemas.openxmlformats.org/officeDocument/2006/relationships/tags" Target="../tags/tag1.xml"/><Relationship Id="rId6" Type="http://schemas.openxmlformats.org/officeDocument/2006/relationships/image" Target="../media/image14.jp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2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                  </a:t>
            </a:r>
            <a:r>
              <a:rPr lang="hu" sz="6000"/>
              <a:t>H</a:t>
            </a:r>
            <a:r>
              <a:rPr lang="hu" sz="6000">
                <a:latin typeface="Comic Sans MS"/>
                <a:ea typeface="Comic Sans MS"/>
                <a:cs typeface="Comic Sans MS"/>
                <a:sym typeface="Comic Sans MS"/>
              </a:rPr>
              <a:t>amupipőke</a:t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0" y="3185100"/>
            <a:ext cx="3373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Comic Sans MS"/>
                <a:ea typeface="Comic Sans MS"/>
                <a:cs typeface="Comic Sans MS"/>
                <a:sym typeface="Comic Sans MS"/>
              </a:rPr>
              <a:t>Készítette: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Comic Sans MS"/>
                <a:ea typeface="Comic Sans MS"/>
                <a:cs typeface="Comic Sans MS"/>
                <a:sym typeface="Comic Sans MS"/>
              </a:rPr>
              <a:t>Szabó-Tóth Melinda X0LPMG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7898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Videó 7">
            <a:hlinkClick r:id="" action="ppaction://media"/>
            <a:extLst>
              <a:ext uri="{FF2B5EF4-FFF2-40B4-BE49-F238E27FC236}">
                <a16:creationId xmlns:a16="http://schemas.microsoft.com/office/drawing/2014/main" id="{789827C9-6313-4649-B0D1-650178C41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2719" y="5082540"/>
            <a:ext cx="81280" cy="6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94"/>
    </mc:Choice>
    <mc:Fallback xmlns="">
      <p:transition advTm="5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872250" y="503025"/>
            <a:ext cx="4122600" cy="4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 nővérei irigységükben dühbe gurultak – vijjogtak, mint a keselyűk, és Hamupipőke egyetlen szép ruháját darabokra szaggatták haragjukban.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 – A te helyed itt van a konyhában, nem pedig ott, a bálon!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Hamupipőke otthon maradt, sírdogált szomorúságában…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8475"/>
            <a:ext cx="487226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0685D692-0D4D-4F44-A3A0-C071E0D42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83040" y="5097781"/>
            <a:ext cx="60959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335">
        <p15:prstTrans prst="pageCurlDouble"/>
      </p:transition>
    </mc:Choice>
    <mc:Fallback xmlns="">
      <p:transition spd="slow" advTm="17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5063125" y="782100"/>
            <a:ext cx="3931800" cy="3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Hirtelen – mi ez? A lány mellett ott terem egy Jó Tündér és kedvesen, akár az édesanyja, ezt mondja Hamupipőkének: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Na, drágám, ne szomorkodj már, rögtön segítek neked. Előbb egy kis hókuszpókusz, a varázslat után pedig - mehetsz is!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425"/>
            <a:ext cx="50631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F0D2C11C-5F81-4D9B-BCFD-0E83E0D11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22079" y="5052060"/>
            <a:ext cx="121920" cy="9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8640">
        <p15:prstTrans prst="pageCurlDouble"/>
      </p:transition>
    </mc:Choice>
    <mc:Fallback xmlns="">
      <p:transition spd="slow" advTm="18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5316475" y="1109075"/>
            <a:ext cx="36783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152"/>
              <a:buFont typeface="Arial"/>
              <a:buNone/>
            </a:pPr>
            <a:r>
              <a:rPr lang="hu" sz="2242">
                <a:latin typeface="Comic Sans MS"/>
                <a:ea typeface="Comic Sans MS"/>
                <a:cs typeface="Comic Sans MS"/>
                <a:sym typeface="Comic Sans MS"/>
              </a:rPr>
              <a:t>A nagy tök helyén egy csillogó arany hintó állt, az egerek lovakká változtak, a lúd – kocsissá! A hintó mellett egy szolgáló várt, hogy kinyissa az ajtót… Ilyen dolga csak az igazi hercegnőknek van!</a:t>
            </a:r>
            <a:endParaRPr sz="2242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ct val="39285"/>
              <a:buNone/>
            </a:pPr>
            <a:endParaRPr sz="252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60000"/>
            <a:ext cx="5316475" cy="403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CB05AFF0-520B-4430-AD81-6B39AD4AB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9032239" y="5059680"/>
            <a:ext cx="111760" cy="8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355">
        <p15:prstTrans prst="pageCurlDouble"/>
      </p:transition>
    </mc:Choice>
    <mc:Fallback xmlns="">
      <p:transition spd="slow" advTm="143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4609800" y="850850"/>
            <a:ext cx="4534200" cy="32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A Tündér ismét suhintott a pálcájával – eltűntek a rongyok, és Hamupipőkén most már egy szép ruha volt!</a:t>
            </a: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- Indulj a bálba, de ne felejtsd el, hogy amikor eljön az éjfél a ruha visszaváltozik rongyokká, a hintó pedig – tökké.</a:t>
            </a: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00" y="0"/>
            <a:ext cx="42551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1A2AA015-02F8-448A-A7D2-73AE5379B4F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32239" y="5059680"/>
            <a:ext cx="111760" cy="83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8397">
        <p15:prstTrans prst="pageCurlDouble"/>
      </p:transition>
    </mc:Choice>
    <mc:Fallback xmlns="">
      <p:transition spd="slow" advTm="18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5040500" y="744000"/>
            <a:ext cx="4103400" cy="3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Amikor a királyfi megpillantotta, teljesen elámult! Ilyen hölgyet soha nem tartott még a karjaiban!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Ki ez az ismeretlen szépség?... – kérdezte csendesen a csodálkozó király, a királyfi pedig innentől már senki mást nem akart feleségének.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125"/>
            <a:ext cx="50405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ó 3">
            <a:hlinkClick r:id="" action="ppaction://media"/>
            <a:extLst>
              <a:ext uri="{FF2B5EF4-FFF2-40B4-BE49-F238E27FC236}">
                <a16:creationId xmlns:a16="http://schemas.microsoft.com/office/drawing/2014/main" id="{645B8A4A-FF47-41E3-9D86-2D0685FFB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0180" y="5080636"/>
            <a:ext cx="83819" cy="62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469">
        <p15:prstTrans prst="pageCurlDouble"/>
      </p:transition>
    </mc:Choice>
    <mc:Fallback xmlns="">
      <p:transition spd="slow" advTm="16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4988375" y="961375"/>
            <a:ext cx="41556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Gyorsabban! Gyorsabban! Közel az éjfél! Az óra már kezdte ütni! Mindjárt véget ér a gyönyörű álom! Mindjárt megtörik a varázslat! Gyorsabban! Gyorsabban! Éjfélig már nincs sok idő! Hamupipőke rohant, és az egyik cipőcskéjét elveszítette a lépcsőn!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800"/>
            <a:ext cx="4988376" cy="508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ó 3">
            <a:hlinkClick r:id="" action="ppaction://media"/>
            <a:extLst>
              <a:ext uri="{FF2B5EF4-FFF2-40B4-BE49-F238E27FC236}">
                <a16:creationId xmlns:a16="http://schemas.microsoft.com/office/drawing/2014/main" id="{1764F84B-E177-43CE-BADB-36962F096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5800" y="5077351"/>
            <a:ext cx="88199" cy="66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8296">
        <p15:prstTrans prst="pageCurlDouble"/>
      </p:transition>
    </mc:Choice>
    <mc:Fallback xmlns="">
      <p:transition spd="slow" advTm="182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873850" y="1141725"/>
            <a:ext cx="4166700" cy="28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Az álom véget ért, a varázslat megtört – a hintó eltűnt, nincs már ruha, nincsenek lovak, szolgáló és kocsis. Csak az üvegcipő tanúskodott a történtekről, a szívben pedig a szerelem lángja égett…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4325"/>
            <a:ext cx="47014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ó 3">
            <a:hlinkClick r:id="" action="ppaction://media"/>
            <a:extLst>
              <a:ext uri="{FF2B5EF4-FFF2-40B4-BE49-F238E27FC236}">
                <a16:creationId xmlns:a16="http://schemas.microsoft.com/office/drawing/2014/main" id="{27C24B79-47B8-4157-9DBC-72A2990C6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0550" y="5065913"/>
            <a:ext cx="103449" cy="77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58">
        <p15:prstTrans prst="pageCurlDouble"/>
      </p:transition>
    </mc:Choice>
    <mc:Fallback xmlns="">
      <p:transition spd="slow" advTm="15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5194375" y="1128975"/>
            <a:ext cx="3949500" cy="28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Tudom, hogy ő is szerelmes lett – talán megkeres engem? Talán egy napon bekopog az ajtómon?... Hiszen az életben, úgy, ahogy a mesékben, történnek csodák! Talán sikerül megmenteni a szerelmünket?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75"/>
            <a:ext cx="5194373" cy="50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ó 3">
            <a:hlinkClick r:id="" action="ppaction://media"/>
            <a:extLst>
              <a:ext uri="{FF2B5EF4-FFF2-40B4-BE49-F238E27FC236}">
                <a16:creationId xmlns:a16="http://schemas.microsoft.com/office/drawing/2014/main" id="{B8745244-848A-4112-A53E-144118315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2560" y="5074921"/>
            <a:ext cx="91439" cy="68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016">
        <p15:prstTrans prst="pageCurlDouble"/>
      </p:transition>
    </mc:Choice>
    <mc:Fallback xmlns="">
      <p:transition spd="slow" advTm="13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115875" y="620675"/>
            <a:ext cx="4028100" cy="3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Reggel kihirdették a királyfi óhaját: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Az üvegcipő tulajdonosa lesz a feleségem!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Azt hiszem, sejtem, mi az igazság – gondolta a mostohaanya – ezzel Hamupipőke ajtaját kulcsra zárta, és magára hagyta őt.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825"/>
            <a:ext cx="51158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ó 6">
            <a:hlinkClick r:id="" action="ppaction://media"/>
            <a:extLst>
              <a:ext uri="{FF2B5EF4-FFF2-40B4-BE49-F238E27FC236}">
                <a16:creationId xmlns:a16="http://schemas.microsoft.com/office/drawing/2014/main" id="{4B8C775D-9118-44ED-A595-35E4A0222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0232" y="5073175"/>
            <a:ext cx="93767" cy="7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61">
        <p15:prstTrans prst="pageCurlDouble"/>
      </p:transition>
    </mc:Choice>
    <mc:Fallback xmlns="">
      <p:transition spd="slow" advTm="15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4919975" y="912500"/>
            <a:ext cx="4224000" cy="3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 két nővér szerencsét próbált sorban, egymás után, de az üvegcipellő mindkettőjük lábára túlságosan kicsi volt. Eközben a kis egerek megszerezték az ajtó kulcsát, és a sötét szobából egy-kettő, kiengedték Hamupipőkét!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6925"/>
            <a:ext cx="491998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ó 6">
            <a:hlinkClick r:id="" action="ppaction://media"/>
            <a:extLst>
              <a:ext uri="{FF2B5EF4-FFF2-40B4-BE49-F238E27FC236}">
                <a16:creationId xmlns:a16="http://schemas.microsoft.com/office/drawing/2014/main" id="{CCC1811B-EBB6-4455-8441-55A4E2B64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4460" y="5046346"/>
            <a:ext cx="129539" cy="9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810">
        <p15:prstTrans prst="pageCurlDouble"/>
      </p:transition>
    </mc:Choice>
    <mc:Fallback xmlns="">
      <p:transition spd="slow" advTm="158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996475" y="1312625"/>
            <a:ext cx="3967800" cy="30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Élt egyszer egy lány, akit senki sem szeretett – sem a két mostohanővére, sem a gonosz mostohaanyja… Az édesanyja meghalt egy tavaszi napon, amikor a világ zöldbe borult, az édesapja pedig egy idő után feleségül vett valaki mást. 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12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996474" cy="529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ó 6">
            <a:hlinkClick r:id="" action="ppaction://media"/>
            <a:extLst>
              <a:ext uri="{FF2B5EF4-FFF2-40B4-BE49-F238E27FC236}">
                <a16:creationId xmlns:a16="http://schemas.microsoft.com/office/drawing/2014/main" id="{8E50CCF2-3E5F-4DA9-919A-E25428DD1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2400" y="5067300"/>
            <a:ext cx="1016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7650">
        <p15:prstTrans prst="pageCurlDouble"/>
      </p:transition>
    </mc:Choice>
    <mc:Fallback>
      <p:transition spd="slow" advTm="17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4704000" y="1180050"/>
            <a:ext cx="4350000" cy="27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 két gonosz nővér gúnyolódott: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Nézzétek! Ezt figyeljétek! Ő is fel akarja próbálni!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De, ó mily furcsaság, felpróbálta, és a cipő úgy illett a lábára, mintha ráöntötték volna!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4250"/>
            <a:ext cx="470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ACD18D6F-88B9-4892-89AB-B14F222B8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4000" y="5076001"/>
            <a:ext cx="89999" cy="67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155">
        <p15:prstTrans prst="pageCurlDouble"/>
      </p:transition>
    </mc:Choice>
    <mc:Fallback xmlns="">
      <p:transition spd="slow" advTm="13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23325" y="697000"/>
            <a:ext cx="3720600" cy="4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Mindenkit elöntött a boldogság, hangosan kiabáltak: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Micsoda boldogság! Micsoda öröm! A királyfi megnősül!!!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A király pedig elragadtatva így szólt: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Csodálatos, holnap esküvő lesz. És lakodalom! Lesz egy menyem!!!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425"/>
            <a:ext cx="533360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ó 3">
            <a:hlinkClick r:id="" action="ppaction://media"/>
            <a:extLst>
              <a:ext uri="{FF2B5EF4-FFF2-40B4-BE49-F238E27FC236}">
                <a16:creationId xmlns:a16="http://schemas.microsoft.com/office/drawing/2014/main" id="{AAA3D658-DA76-4F61-AEE8-9D9193DA2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2559" y="5074920"/>
            <a:ext cx="91440" cy="6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304">
        <p15:prstTrans prst="pageCurlDouble"/>
      </p:transition>
    </mc:Choice>
    <mc:Fallback xmlns="">
      <p:transition spd="slow" advTm="15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301200" y="1238675"/>
            <a:ext cx="3754500" cy="22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152"/>
              <a:buFont typeface="Arial"/>
              <a:buNone/>
            </a:pPr>
            <a:r>
              <a:rPr lang="hu" sz="2242">
                <a:latin typeface="Comic Sans MS"/>
                <a:ea typeface="Comic Sans MS"/>
                <a:cs typeface="Comic Sans MS"/>
                <a:sym typeface="Comic Sans MS"/>
              </a:rPr>
              <a:t>Sokáig éltek és boldogan, ahogyan az a mesékben lenni szokott…</a:t>
            </a:r>
            <a:endParaRPr sz="2242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152"/>
              <a:buNone/>
            </a:pPr>
            <a:r>
              <a:rPr lang="hu" sz="2242">
                <a:latin typeface="Comic Sans MS"/>
                <a:ea typeface="Comic Sans MS"/>
                <a:cs typeface="Comic Sans MS"/>
                <a:sym typeface="Comic Sans MS"/>
              </a:rPr>
              <a:t>Noha az a hír járja, hogy ez a történet tényleg igaz! </a:t>
            </a:r>
            <a:endParaRPr sz="2242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152"/>
              <a:buNone/>
            </a:pPr>
            <a:endParaRPr sz="2242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hu" sz="5353">
                <a:latin typeface="Comic Sans MS"/>
                <a:ea typeface="Comic Sans MS"/>
                <a:cs typeface="Comic Sans MS"/>
                <a:sym typeface="Comic Sans MS"/>
              </a:rPr>
              <a:t>Vége!</a:t>
            </a:r>
            <a:endParaRPr sz="5353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9009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4925"/>
            <a:ext cx="498276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277C4A19-D5A4-4522-85E1-85B75B00A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5700" y="5077276"/>
            <a:ext cx="88299" cy="6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557">
        <p15:prstTrans prst="pageCurlDouble"/>
      </p:transition>
    </mc:Choice>
    <mc:Fallback xmlns="">
      <p:transition spd="slow" advTm="11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068150" y="971725"/>
            <a:ext cx="3850200" cy="3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2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nem sokkal később édesapja elutazott, ahogy ez időnként megesett, a mostoha pedig igen hamar megmutatta, mennyire gonosz. Elvette a lánytól a ruháit, a bútorait és a szobáját is, és azt parancsolta, lakjon egy kis szobácskában, fenn a padláson.</a:t>
            </a:r>
            <a:endParaRPr sz="2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0"/>
            <a:ext cx="50681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982240C0-5372-4190-BD66-5DBFCC48F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2719" y="5082540"/>
            <a:ext cx="81280" cy="6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014">
        <p15:prstTrans prst="pageCurlDouble"/>
      </p:transition>
    </mc:Choice>
    <mc:Fallback xmlns=""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5007900" y="739050"/>
            <a:ext cx="4136100" cy="4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mostohalány innentől kezdve nehéz munkákat végzett – takarított, felmosott, tüzet rakott a kemencében, megtisztogatta az evőeszközöket és a tálcákat, ablakot és ajtót takarított, felmosta a padlót, mosott, ágyneműt húzott, így aztán gyorsan ráragadt a Hamupipőke név. 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887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" y="0"/>
            <a:ext cx="50078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2B39529B-CD76-4B9D-BA52-477168101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2399" y="5067300"/>
            <a:ext cx="1016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002">
        <p15:prstTrans prst="pageCurlDouble"/>
      </p:transition>
    </mc:Choice>
    <mc:Fallback xmlns="">
      <p:transition spd="slow" advTm="21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797550" y="1120450"/>
            <a:ext cx="42594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hu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Hamupipőke mégsem panaszkodott amiatt, hogy nem volt szerencséje az életben – udvarias volt, kedves, rendes és mindig mosolygott… Szerette az embereket és az állatokat, még a goromba macskát is, noha ebből néha szép kis kalamajka keveredett!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85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8900"/>
            <a:ext cx="48597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ó 6">
            <a:hlinkClick r:id="" action="ppaction://media"/>
            <a:extLst>
              <a:ext uri="{FF2B5EF4-FFF2-40B4-BE49-F238E27FC236}">
                <a16:creationId xmlns:a16="http://schemas.microsoft.com/office/drawing/2014/main" id="{7EEFB6E5-ADF9-4F73-A1F5-A00A1C58F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6950" y="5078213"/>
            <a:ext cx="87049" cy="65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552">
        <p15:prstTrans prst="pageCurlDouble"/>
      </p:transition>
    </mc:Choice>
    <mc:Fallback xmlns="">
      <p:transition spd="slow" advTm="17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974000" y="539100"/>
            <a:ext cx="4170000" cy="4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A két nővér gonoszkodott, egyfolytában visítoztak, szolgálójukként tekintettek rá – aki mindent megcsinált nekik.</a:t>
            </a: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- Gyújts be a kályhába! Mi az ott?! Egy folt?! Mos</a:t>
            </a:r>
            <a:r>
              <a:rPr lang="hu-HU" sz="2020" dirty="0"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 ki te szutykos!</a:t>
            </a: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- Éhes vagyok!!! Hol van már a reggel</a:t>
            </a:r>
            <a:r>
              <a:rPr lang="hu-HU" sz="2020" dirty="0"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hu" sz="2020" dirty="0">
                <a:latin typeface="Comic Sans MS"/>
                <a:ea typeface="Comic Sans MS"/>
                <a:cs typeface="Comic Sans MS"/>
                <a:sym typeface="Comic Sans MS"/>
              </a:rPr>
              <a:t>?! Ne lustálkodj, te kormos!!!</a:t>
            </a:r>
            <a:endParaRPr sz="202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 dirty="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650"/>
            <a:ext cx="50229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F5987EB5-0C5D-4EAD-A346-7AA7A63F9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2400" y="5067300"/>
            <a:ext cx="1016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8081">
        <p15:prstTrans prst="pageCurlDouble"/>
      </p:transition>
    </mc:Choice>
    <mc:Fallback xmlns="">
      <p:transition spd="slow" advTm="18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832075" y="933425"/>
            <a:ext cx="4209000" cy="3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Egy napon az öreg király makacsul így szólt: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- Legfőbb ideje, hogy a királyfi feleséget találjon magának. Olyan szomorúság uralkodik itt így, olyan üresség, olyan borzasztó unalom… Amikor majd az unokákat várom, akkor végre újra élni kezdhetek!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825"/>
            <a:ext cx="483206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E67E7928-F331-45C7-803C-02A3AD19A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1075" y="5066307"/>
            <a:ext cx="102924" cy="7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794">
        <p15:prstTrans prst="pageCurlDouble"/>
      </p:transition>
    </mc:Choice>
    <mc:Fallback xmlns="">
      <p:transition spd="slow" advTm="16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980600" y="1102550"/>
            <a:ext cx="41634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És másnap már az egész város tudta a nagy hírt – a király mindenkit meghív a palotába, hogy fia feleséget találjon!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„Íme, ez a kívánságunk és az akaratunk – minden eladó lányt a bálba meghívunk!”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750"/>
            <a:ext cx="48948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A97676AF-7949-4943-88DC-827500F44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2399" y="5067300"/>
            <a:ext cx="1016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133">
        <p15:prstTrans prst="pageCurlDouble"/>
      </p:transition>
    </mc:Choice>
    <mc:Fallback xmlns="">
      <p:transition spd="slow" advTm="14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4843750" y="790500"/>
            <a:ext cx="4227300" cy="3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Mindegyiket? Akkor én is elmegyek! De ahhoz át kell öltöznöm… Felveszem anya régi ruháját! – örvendezett Hamupipőke.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hu" sz="2020">
                <a:latin typeface="Comic Sans MS"/>
                <a:ea typeface="Comic Sans MS"/>
                <a:cs typeface="Comic Sans MS"/>
                <a:sym typeface="Comic Sans MS"/>
              </a:rPr>
              <a:t>Gyorsan felszaladt a padlásra, megfésülködött és felöltözött, mert rongyosan csak nem illik megjelenni a bálon.</a:t>
            </a: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0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0" y="0"/>
            <a:ext cx="48345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55E93B5E-E7C3-423A-B23B-BC515EACF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71050" y="5088788"/>
            <a:ext cx="72949" cy="54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850">
        <p15:prstTrans prst="pageCurlDouble"/>
      </p:transition>
    </mc:Choice>
    <mc:Fallback xmlns="">
      <p:transition spd="slow" advTm="15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895</Words>
  <Application>Microsoft Office PowerPoint</Application>
  <PresentationFormat>Diavetítés a képernyőre (16:9 oldalarány)</PresentationFormat>
  <Paragraphs>46</Paragraphs>
  <Slides>22</Slides>
  <Notes>22</Notes>
  <HiddenSlides>0</HiddenSlides>
  <MMClips>22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5" baseType="lpstr">
      <vt:lpstr>Arial</vt:lpstr>
      <vt:lpstr>Comic Sans MS</vt:lpstr>
      <vt:lpstr>Simple Light</vt:lpstr>
      <vt:lpstr>                    Hamupipőke </vt:lpstr>
      <vt:lpstr>Élt egyszer egy lány, akit senki sem szeretett – sem a két mostohanővére, sem a gonosz mostohaanyja… Az édesanyja meghalt egy tavaszi napon, amikor a világ zöldbe borult, az édesapja pedig egy idő után feleségül vett valaki mást.  </vt:lpstr>
      <vt:lpstr>PowerPoint-bemutató</vt:lpstr>
      <vt:lpstr>PowerPoint-bemutató</vt:lpstr>
      <vt:lpstr>PowerPoint-bemutató</vt:lpstr>
      <vt:lpstr>A két nővér gonoszkodott, egyfolytában visítoztak, szolgálójukként tekintettek rá – aki mindent megcsinált nekik. - Gyújts be a kályhába! Mi az ott?! Egy folt?! Mosd ki te szutykos! - Éhes vagyok!!! Hol van már a reggeli?! Ne lustálkodj, te kormos!!! </vt:lpstr>
      <vt:lpstr>Egy napon az öreg király makacsul így szólt: - Legfőbb ideje, hogy a királyfi feleséget találjon magának. Olyan szomorúság uralkodik itt így, olyan üresség, olyan borzasztó unalom… Amikor majd az unokákat várom, akkor végre újra élni kezdhetek! </vt:lpstr>
      <vt:lpstr>És másnap már az egész város tudta a nagy hírt – a király mindenkit meghív a palotába, hogy fia feleséget találjon! „Íme, ez a kívánságunk és az akaratunk – minden eladó lányt a bálba meghívunk!” </vt:lpstr>
      <vt:lpstr>Mindegyiket? Akkor én is elmegyek! De ahhoz át kell öltöznöm… Felveszem anya régi ruháját! – örvendezett Hamupipőke. Gyorsan felszaladt a padlásra, megfésülködött és felöltözött, mert rongyosan csak nem illik megjelenni a bálon. </vt:lpstr>
      <vt:lpstr>A nővérei irigységükben dühbe gurultak – vijjogtak, mint a keselyűk, és Hamupipőke egyetlen szép ruháját darabokra szaggatták haragjukban.  – A te helyed itt van a konyhában, nem pedig ott, a bálon! Hamupipőke otthon maradt, sírdogált szomorúságában… </vt:lpstr>
      <vt:lpstr>Hirtelen – mi ez? A lány mellett ott terem egy Jó Tündér és kedvesen, akár az édesanyja, ezt mondja Hamupipőkének: - Na, drágám, ne szomorkodj már, rögtön segítek neked. Előbb egy kis hókuszpókusz, a varázslat után pedig - mehetsz is! </vt:lpstr>
      <vt:lpstr>A nagy tök helyén egy csillogó arany hintó állt, az egerek lovakká változtak, a lúd – kocsissá! A hintó mellett egy szolgáló várt, hogy kinyissa az ajtót… Ilyen dolga csak az igazi hercegnőknek van! </vt:lpstr>
      <vt:lpstr>A Tündér ismét suhintott a pálcájával – eltűntek a rongyok, és Hamupipőkén most már egy szép ruha volt! - Indulj a bálba, de ne felejtsd el, hogy amikor eljön az éjfél a ruha visszaváltozik rongyokká, a hintó pedig – tökké. </vt:lpstr>
      <vt:lpstr>Amikor a királyfi megpillantotta, teljesen elámult! Ilyen hölgyet soha nem tartott még a karjaiban! - Ki ez az ismeretlen szépség?... – kérdezte csendesen a csodálkozó király, a királyfi pedig innentől már senki mást nem akart feleségének. </vt:lpstr>
      <vt:lpstr>Gyorsabban! Gyorsabban! Közel az éjfél! Az óra már kezdte ütni! Mindjárt véget ér a gyönyörű álom! Mindjárt megtörik a varázslat! Gyorsabban! Gyorsabban! Éjfélig már nincs sok idő! Hamupipőke rohant, és az egyik cipőcskéjét elveszítette a lépcsőn! </vt:lpstr>
      <vt:lpstr>Az álom véget ért, a varázslat megtört – a hintó eltűnt, nincs már ruha, nincsenek lovak, szolgáló és kocsis. Csak az üvegcipő tanúskodott a történtekről, a szívben pedig a szerelem lángja égett… </vt:lpstr>
      <vt:lpstr>- Tudom, hogy ő is szerelmes lett – talán megkeres engem? Talán egy napon bekopog az ajtómon?... Hiszen az életben, úgy, ahogy a mesékben, történnek csodák! Talán sikerül megmenteni a szerelmünket? </vt:lpstr>
      <vt:lpstr>Reggel kihirdették a királyfi óhaját: - Az üvegcipő tulajdonosa lesz a feleségem! - Azt hiszem, sejtem, mi az igazság – gondolta a mostohaanya – ezzel Hamupipőke ajtaját kulcsra zárta, és magára hagyta őt.</vt:lpstr>
      <vt:lpstr>A két nővér szerencsét próbált sorban, egymás után, de az üvegcipellő mindkettőjük lábára túlságosan kicsi volt. Eközben a kis egerek megszerezték az ajtó kulcsát, és a sötét szobából egy-kettő, kiengedték Hamupipőkét! </vt:lpstr>
      <vt:lpstr>A két gonosz nővér gúnyolódott: - Nézzétek! Ezt figyeljétek! Ő is fel akarja próbálni! De, ó mily furcsaság, felpróbálta, és a cipő úgy illett a lábára, mintha ráöntötték volna! </vt:lpstr>
      <vt:lpstr>Mindenkit elöntött a boldogság, hangosan kiabáltak: - Micsoda boldogság! Micsoda öröm! A királyfi megnősül!!! A király pedig elragadtatva így szólt: - Csodálatos, holnap esküvő lesz. És lakodalom! Lesz egy menyem!!! </vt:lpstr>
      <vt:lpstr>Sokáig éltek és boldogan, ahogyan az a mesékben lenni szokott… Noha az a hír járja, hogy ez a történet tényleg igaz!   Vége!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Hamupipőke </dc:title>
  <cp:lastModifiedBy>Tóth Melinda</cp:lastModifiedBy>
  <cp:revision>6</cp:revision>
  <dcterms:modified xsi:type="dcterms:W3CDTF">2024-12-03T08:18:31Z</dcterms:modified>
</cp:coreProperties>
</file>